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1" r:id="rId14"/>
  </p:sldIdLst>
  <p:sldSz cx="12192000" cy="6858000"/>
  <p:notesSz cx="6858000" cy="9144000"/>
  <p:defaultTex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6"/>
  </p:normalViewPr>
  <p:slideViewPr>
    <p:cSldViewPr snapToGrid="0">
      <p:cViewPr>
        <p:scale>
          <a:sx n="107" d="100"/>
          <a:sy n="107" d="100"/>
        </p:scale>
        <p:origin x="73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2599-5EE4-8FF7-44EF-F06E19A078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870ABEBE-6307-EE5F-74D1-8D8A0208EC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D6496352-4DF6-2E06-2CC5-95543BA2183C}"/>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90EA7D01-BD6C-5438-318D-B6C2B12EFFB6}"/>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9F8155F8-FBE9-072C-E472-C8AD52FFD062}"/>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350364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FA78-FD4F-5B86-F21C-F9D0D013B8E3}"/>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23482626-2F22-F471-DCF3-5DCED58544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CF6BDD08-B6CE-9A53-C132-97C2C3411E96}"/>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E037C2C4-0791-A412-603F-9FCBAD6C1318}"/>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4663B03C-A165-5871-6AC2-FCEAADDC498F}"/>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1104213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3B6B2-3D67-B158-D142-3A3F49C3FB4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D2FEF767-A85E-0E42-A965-1BA9FC8E0ED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60BDFC94-8873-2E09-B2CA-71527762613A}"/>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77DAD13E-149A-571E-39EE-BA6FF9F71886}"/>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614B6B1A-3035-EAA2-7CBE-B10C69CDFB2F}"/>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56642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780BD-9676-67AA-50FB-DB3F6B80F6C4}"/>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67B389B6-0286-70F5-EF7D-31388EEE55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3F96EA42-737F-4D26-BC72-8979D3E50C7E}"/>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0DE6743C-3CBE-E0D7-472F-B2B650AFD712}"/>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59EDA129-E5D7-E322-D0CF-3D7517EB26E7}"/>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247859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B304-8CCB-3BE2-8F1E-F47493BEDCE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ED7B521A-E768-687C-517D-4A61463B8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61EBBA9-56E8-DE7F-F638-1D3DE50ADC63}"/>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821C110E-5C24-303B-1486-E66E91E1CC68}"/>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8D4EB4CC-1A9C-E95B-FE7A-28905D555B61}"/>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404466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6025D-E4B0-17B0-88F4-DE3F88165E06}"/>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16D8A955-F18F-430B-16EC-04A1875FA5D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D3A18AC5-668E-72A9-C491-B9F88E6E97C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997D0ACB-F871-59A0-28AA-5833967418C0}"/>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6" name="Footer Placeholder 5">
            <a:extLst>
              <a:ext uri="{FF2B5EF4-FFF2-40B4-BE49-F238E27FC236}">
                <a16:creationId xmlns:a16="http://schemas.microsoft.com/office/drawing/2014/main" id="{74036115-AB8A-ED73-6510-DA20AC5CBEBE}"/>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C2A2281E-E1C6-557C-C4C0-66861EC3E2CA}"/>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147770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243D-C482-E208-BD3A-FC85A0370B45}"/>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C954C3DA-998D-ADF0-D523-86EAAA0E4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C4EEE3B-5F65-47BE-8124-F319AF3AE4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FE635273-3433-67A1-1D5F-6409FFB2A3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8F36F7C-29F5-10E5-F02C-A8B79D6EDA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D4106592-6466-E5AA-B9ED-7CEDDFB85721}"/>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8" name="Footer Placeholder 7">
            <a:extLst>
              <a:ext uri="{FF2B5EF4-FFF2-40B4-BE49-F238E27FC236}">
                <a16:creationId xmlns:a16="http://schemas.microsoft.com/office/drawing/2014/main" id="{790DE1E3-26B7-F052-71C0-DFB8A07C675F}"/>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0ED02D6B-78FE-D38F-74E3-FD53C0BDAE7E}"/>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2200073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9B9E8-6B66-5EB9-5825-5FFEB8AA09F5}"/>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3A347D90-2446-FCE9-512E-3C83B05E4F44}"/>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4" name="Footer Placeholder 3">
            <a:extLst>
              <a:ext uri="{FF2B5EF4-FFF2-40B4-BE49-F238E27FC236}">
                <a16:creationId xmlns:a16="http://schemas.microsoft.com/office/drawing/2014/main" id="{34178944-4DC4-AB53-0171-FBBDF786A8FE}"/>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F33F81FF-A8A7-071B-20A0-58E8D52AAF58}"/>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971649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AA85C-672C-E5D8-18DB-D417B4AF6211}"/>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3" name="Footer Placeholder 2">
            <a:extLst>
              <a:ext uri="{FF2B5EF4-FFF2-40B4-BE49-F238E27FC236}">
                <a16:creationId xmlns:a16="http://schemas.microsoft.com/office/drawing/2014/main" id="{0131AEC6-4051-43BA-5CD7-74DA287FC21A}"/>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3A22775F-6A0B-6EEC-C05D-987EAE4DA316}"/>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30499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F050-41BE-9AC7-9F6C-CFA2E68AEAC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98283447-B05E-D854-3B98-16DC50BC8C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204B30E7-8D34-AD86-5B53-89F106BAD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C139A-6500-8A61-F1AF-419246A86825}"/>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6" name="Footer Placeholder 5">
            <a:extLst>
              <a:ext uri="{FF2B5EF4-FFF2-40B4-BE49-F238E27FC236}">
                <a16:creationId xmlns:a16="http://schemas.microsoft.com/office/drawing/2014/main" id="{4A4F6D3F-9EEF-60A9-6BD6-AD137B2CCAE1}"/>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9DC71887-6B0B-F10C-3FFB-CCFEA0B5BE64}"/>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3564438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41985-190A-07AF-119A-6EB85430FB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2DBBF811-BBBC-6EED-B25F-F070B17BF8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29DA705F-D3FA-FBB5-AB92-5023FB419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7356D8-3AE4-E35E-FF7E-47101B1ACD41}"/>
              </a:ext>
            </a:extLst>
          </p:cNvPr>
          <p:cNvSpPr>
            <a:spLocks noGrp="1"/>
          </p:cNvSpPr>
          <p:nvPr>
            <p:ph type="dt" sz="half" idx="10"/>
          </p:nvPr>
        </p:nvSpPr>
        <p:spPr/>
        <p:txBody>
          <a:bodyPr/>
          <a:lstStyle/>
          <a:p>
            <a:fld id="{7BD760DE-EE95-D94F-B9A0-323D7B5E160D}" type="datetimeFigureOut">
              <a:rPr lang="en-GE" smtClean="0"/>
              <a:t>03.09.24</a:t>
            </a:fld>
            <a:endParaRPr lang="en-GE"/>
          </a:p>
        </p:txBody>
      </p:sp>
      <p:sp>
        <p:nvSpPr>
          <p:cNvPr id="6" name="Footer Placeholder 5">
            <a:extLst>
              <a:ext uri="{FF2B5EF4-FFF2-40B4-BE49-F238E27FC236}">
                <a16:creationId xmlns:a16="http://schemas.microsoft.com/office/drawing/2014/main" id="{71A16104-08E4-96E7-149E-CEC595600E5A}"/>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91839155-A4B2-9F6A-347C-229DB82A4589}"/>
              </a:ext>
            </a:extLst>
          </p:cNvPr>
          <p:cNvSpPr>
            <a:spLocks noGrp="1"/>
          </p:cNvSpPr>
          <p:nvPr>
            <p:ph type="sldNum" sz="quarter" idx="12"/>
          </p:nvPr>
        </p:nvSpPr>
        <p:spPr/>
        <p:txBody>
          <a:bodyPr/>
          <a:lstStyle/>
          <a:p>
            <a:fld id="{9ED7FDCC-70F4-CF48-9667-884788454E83}" type="slidenum">
              <a:rPr lang="en-GE" smtClean="0"/>
              <a:t>‹#›</a:t>
            </a:fld>
            <a:endParaRPr lang="en-GE"/>
          </a:p>
        </p:txBody>
      </p:sp>
    </p:spTree>
    <p:extLst>
      <p:ext uri="{BB962C8B-B14F-4D97-AF65-F5344CB8AC3E}">
        <p14:creationId xmlns:p14="http://schemas.microsoft.com/office/powerpoint/2010/main" val="406956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63C650-E715-1FD7-DD3C-E9579ECCF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4AB07735-E3B0-8586-736E-110394FCD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67018207-8A5A-579C-4123-43D066FF0B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760DE-EE95-D94F-B9A0-323D7B5E160D}" type="datetimeFigureOut">
              <a:rPr lang="en-GE" smtClean="0"/>
              <a:t>03.09.24</a:t>
            </a:fld>
            <a:endParaRPr lang="en-GE"/>
          </a:p>
        </p:txBody>
      </p:sp>
      <p:sp>
        <p:nvSpPr>
          <p:cNvPr id="5" name="Footer Placeholder 4">
            <a:extLst>
              <a:ext uri="{FF2B5EF4-FFF2-40B4-BE49-F238E27FC236}">
                <a16:creationId xmlns:a16="http://schemas.microsoft.com/office/drawing/2014/main" id="{8B019C49-5015-295D-4B89-9B0B0F1ACD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E"/>
          </a:p>
        </p:txBody>
      </p:sp>
      <p:sp>
        <p:nvSpPr>
          <p:cNvPr id="6" name="Slide Number Placeholder 5">
            <a:extLst>
              <a:ext uri="{FF2B5EF4-FFF2-40B4-BE49-F238E27FC236}">
                <a16:creationId xmlns:a16="http://schemas.microsoft.com/office/drawing/2014/main" id="{ED608E4B-13EA-AED3-8C0D-64B4F18CC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D7FDCC-70F4-CF48-9667-884788454E83}" type="slidenum">
              <a:rPr lang="en-GE" smtClean="0"/>
              <a:t>‹#›</a:t>
            </a:fld>
            <a:endParaRPr lang="en-GE"/>
          </a:p>
        </p:txBody>
      </p:sp>
    </p:spTree>
    <p:extLst>
      <p:ext uri="{BB962C8B-B14F-4D97-AF65-F5344CB8AC3E}">
        <p14:creationId xmlns:p14="http://schemas.microsoft.com/office/powerpoint/2010/main" val="372484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C67EE-C344-B3CE-5372-D15650BA0162}"/>
              </a:ext>
            </a:extLst>
          </p:cNvPr>
          <p:cNvSpPr>
            <a:spLocks noGrp="1"/>
          </p:cNvSpPr>
          <p:nvPr>
            <p:ph type="ctrTitle"/>
          </p:nvPr>
        </p:nvSpPr>
        <p:spPr/>
        <p:txBody>
          <a:bodyPr/>
          <a:lstStyle/>
          <a:p>
            <a:r>
              <a:rPr lang="en-GE" dirty="0"/>
              <a:t>TakeItFree</a:t>
            </a:r>
          </a:p>
        </p:txBody>
      </p:sp>
      <p:sp>
        <p:nvSpPr>
          <p:cNvPr id="3" name="Subtitle 2">
            <a:extLst>
              <a:ext uri="{FF2B5EF4-FFF2-40B4-BE49-F238E27FC236}">
                <a16:creationId xmlns:a16="http://schemas.microsoft.com/office/drawing/2014/main" id="{D0888EC4-E842-96D1-025A-AC42B010B07B}"/>
              </a:ext>
            </a:extLst>
          </p:cNvPr>
          <p:cNvSpPr>
            <a:spLocks noGrp="1"/>
          </p:cNvSpPr>
          <p:nvPr>
            <p:ph type="subTitle" idx="1"/>
          </p:nvPr>
        </p:nvSpPr>
        <p:spPr/>
        <p:txBody>
          <a:bodyPr/>
          <a:lstStyle/>
          <a:p>
            <a:r>
              <a:rPr lang="en-GE" dirty="0"/>
              <a:t>Discover a world of free items tailored to your needs. Browse, select, and enjoy. </a:t>
            </a:r>
          </a:p>
          <a:p>
            <a:endParaRPr lang="en-GE" dirty="0"/>
          </a:p>
        </p:txBody>
      </p:sp>
      <p:pic>
        <p:nvPicPr>
          <p:cNvPr id="5" name="Picture 4">
            <a:extLst>
              <a:ext uri="{FF2B5EF4-FFF2-40B4-BE49-F238E27FC236}">
                <a16:creationId xmlns:a16="http://schemas.microsoft.com/office/drawing/2014/main" id="{36CE47A8-8E9E-B28F-5926-5F264E919C8D}"/>
              </a:ext>
            </a:extLst>
          </p:cNvPr>
          <p:cNvPicPr>
            <a:picLocks noChangeAspect="1"/>
          </p:cNvPicPr>
          <p:nvPr/>
        </p:nvPicPr>
        <p:blipFill>
          <a:blip r:embed="rId2"/>
          <a:stretch>
            <a:fillRect/>
          </a:stretch>
        </p:blipFill>
        <p:spPr>
          <a:xfrm>
            <a:off x="5168900" y="673100"/>
            <a:ext cx="1854200" cy="1854200"/>
          </a:xfrm>
          <a:prstGeom prst="rect">
            <a:avLst/>
          </a:prstGeom>
        </p:spPr>
      </p:pic>
    </p:spTree>
    <p:extLst>
      <p:ext uri="{BB962C8B-B14F-4D97-AF65-F5344CB8AC3E}">
        <p14:creationId xmlns:p14="http://schemas.microsoft.com/office/powerpoint/2010/main" val="71681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6" name="Content Placeholder 5">
            <a:extLst>
              <a:ext uri="{FF2B5EF4-FFF2-40B4-BE49-F238E27FC236}">
                <a16:creationId xmlns:a16="http://schemas.microsoft.com/office/drawing/2014/main" id="{64E57C33-430A-7B98-CF7C-0EC6C75F26CC}"/>
              </a:ext>
            </a:extLst>
          </p:cNvPr>
          <p:cNvPicPr>
            <a:picLocks noGrp="1" noChangeAspect="1"/>
          </p:cNvPicPr>
          <p:nvPr>
            <p:ph idx="1"/>
          </p:nvPr>
        </p:nvPicPr>
        <p:blipFill>
          <a:blip r:embed="rId2"/>
          <a:stretch>
            <a:fillRect/>
          </a:stretch>
        </p:blipFill>
        <p:spPr>
          <a:xfrm>
            <a:off x="4782160" y="2141537"/>
            <a:ext cx="3262671" cy="4351338"/>
          </a:xfrm>
        </p:spPr>
      </p:pic>
      <p:pic>
        <p:nvPicPr>
          <p:cNvPr id="9" name="Picture 8">
            <a:extLst>
              <a:ext uri="{FF2B5EF4-FFF2-40B4-BE49-F238E27FC236}">
                <a16:creationId xmlns:a16="http://schemas.microsoft.com/office/drawing/2014/main" id="{8FB08B75-FC46-9CD6-F3F3-76B43707F8A7}"/>
              </a:ext>
            </a:extLst>
          </p:cNvPr>
          <p:cNvPicPr>
            <a:picLocks noChangeAspect="1"/>
          </p:cNvPicPr>
          <p:nvPr/>
        </p:nvPicPr>
        <p:blipFill>
          <a:blip r:embed="rId3"/>
          <a:stretch>
            <a:fillRect/>
          </a:stretch>
        </p:blipFill>
        <p:spPr>
          <a:xfrm>
            <a:off x="8822576" y="1583474"/>
            <a:ext cx="2653509" cy="4909402"/>
          </a:xfrm>
          <a:prstGeom prst="rect">
            <a:avLst/>
          </a:prstGeom>
        </p:spPr>
      </p:pic>
      <p:pic>
        <p:nvPicPr>
          <p:cNvPr id="12" name="Picture 11">
            <a:extLst>
              <a:ext uri="{FF2B5EF4-FFF2-40B4-BE49-F238E27FC236}">
                <a16:creationId xmlns:a16="http://schemas.microsoft.com/office/drawing/2014/main" id="{983BB590-6E83-FACF-D6AB-DB24C21659A9}"/>
              </a:ext>
            </a:extLst>
          </p:cNvPr>
          <p:cNvPicPr>
            <a:picLocks noChangeAspect="1"/>
          </p:cNvPicPr>
          <p:nvPr/>
        </p:nvPicPr>
        <p:blipFill>
          <a:blip r:embed="rId4"/>
          <a:stretch>
            <a:fillRect/>
          </a:stretch>
        </p:blipFill>
        <p:spPr>
          <a:xfrm>
            <a:off x="157236" y="3621498"/>
            <a:ext cx="4181717" cy="3102469"/>
          </a:xfrm>
          <a:prstGeom prst="rect">
            <a:avLst/>
          </a:prstGeom>
        </p:spPr>
      </p:pic>
      <p:sp>
        <p:nvSpPr>
          <p:cNvPr id="13" name="TextBox 12">
            <a:extLst>
              <a:ext uri="{FF2B5EF4-FFF2-40B4-BE49-F238E27FC236}">
                <a16:creationId xmlns:a16="http://schemas.microsoft.com/office/drawing/2014/main" id="{83FA5708-EAA3-068D-7ECA-8E4E7E61B9F6}"/>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968990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6" name="Content Placeholder 5">
            <a:extLst>
              <a:ext uri="{FF2B5EF4-FFF2-40B4-BE49-F238E27FC236}">
                <a16:creationId xmlns:a16="http://schemas.microsoft.com/office/drawing/2014/main" id="{098F7821-BF18-47C0-CA5B-1A1BC5B6270E}"/>
              </a:ext>
            </a:extLst>
          </p:cNvPr>
          <p:cNvPicPr>
            <a:picLocks noGrp="1" noChangeAspect="1"/>
          </p:cNvPicPr>
          <p:nvPr>
            <p:ph idx="1"/>
          </p:nvPr>
        </p:nvPicPr>
        <p:blipFill>
          <a:blip r:embed="rId2"/>
          <a:stretch>
            <a:fillRect/>
          </a:stretch>
        </p:blipFill>
        <p:spPr>
          <a:xfrm>
            <a:off x="4794188" y="2258939"/>
            <a:ext cx="3262671" cy="4351338"/>
          </a:xfrm>
        </p:spPr>
      </p:pic>
      <p:pic>
        <p:nvPicPr>
          <p:cNvPr id="9" name="Picture 8">
            <a:extLst>
              <a:ext uri="{FF2B5EF4-FFF2-40B4-BE49-F238E27FC236}">
                <a16:creationId xmlns:a16="http://schemas.microsoft.com/office/drawing/2014/main" id="{64B2472C-11D9-3FF7-25DE-5C593FE5F559}"/>
              </a:ext>
            </a:extLst>
          </p:cNvPr>
          <p:cNvPicPr>
            <a:picLocks noChangeAspect="1"/>
          </p:cNvPicPr>
          <p:nvPr/>
        </p:nvPicPr>
        <p:blipFill>
          <a:blip r:embed="rId3"/>
          <a:stretch>
            <a:fillRect/>
          </a:stretch>
        </p:blipFill>
        <p:spPr>
          <a:xfrm>
            <a:off x="8813721" y="1572322"/>
            <a:ext cx="2696197" cy="5037955"/>
          </a:xfrm>
          <a:prstGeom prst="rect">
            <a:avLst/>
          </a:prstGeom>
        </p:spPr>
      </p:pic>
      <p:pic>
        <p:nvPicPr>
          <p:cNvPr id="12" name="Picture 11">
            <a:extLst>
              <a:ext uri="{FF2B5EF4-FFF2-40B4-BE49-F238E27FC236}">
                <a16:creationId xmlns:a16="http://schemas.microsoft.com/office/drawing/2014/main" id="{2C4B7EE6-9595-6B15-BEEB-674D79948DBC}"/>
              </a:ext>
            </a:extLst>
          </p:cNvPr>
          <p:cNvPicPr>
            <a:picLocks noChangeAspect="1"/>
          </p:cNvPicPr>
          <p:nvPr/>
        </p:nvPicPr>
        <p:blipFill>
          <a:blip r:embed="rId4"/>
          <a:stretch>
            <a:fillRect/>
          </a:stretch>
        </p:blipFill>
        <p:spPr>
          <a:xfrm>
            <a:off x="120955" y="4001294"/>
            <a:ext cx="3993846" cy="2608983"/>
          </a:xfrm>
          <a:prstGeom prst="rect">
            <a:avLst/>
          </a:prstGeom>
        </p:spPr>
      </p:pic>
      <p:sp>
        <p:nvSpPr>
          <p:cNvPr id="13" name="TextBox 12">
            <a:extLst>
              <a:ext uri="{FF2B5EF4-FFF2-40B4-BE49-F238E27FC236}">
                <a16:creationId xmlns:a16="http://schemas.microsoft.com/office/drawing/2014/main" id="{BC73A6A4-3A06-920A-158F-EB9459BE5431}"/>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1847685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15" name="Content Placeholder 14">
            <a:extLst>
              <a:ext uri="{FF2B5EF4-FFF2-40B4-BE49-F238E27FC236}">
                <a16:creationId xmlns:a16="http://schemas.microsoft.com/office/drawing/2014/main" id="{FA8A5102-972E-9354-5DDF-530DB8987BF6}"/>
              </a:ext>
            </a:extLst>
          </p:cNvPr>
          <p:cNvPicPr>
            <a:picLocks noGrp="1" noChangeAspect="1"/>
          </p:cNvPicPr>
          <p:nvPr>
            <p:ph idx="1"/>
          </p:nvPr>
        </p:nvPicPr>
        <p:blipFill>
          <a:blip r:embed="rId2"/>
          <a:stretch>
            <a:fillRect/>
          </a:stretch>
        </p:blipFill>
        <p:spPr>
          <a:xfrm>
            <a:off x="191665" y="3732963"/>
            <a:ext cx="4130953" cy="2759912"/>
          </a:xfrm>
        </p:spPr>
      </p:pic>
      <p:pic>
        <p:nvPicPr>
          <p:cNvPr id="17" name="Picture 16">
            <a:extLst>
              <a:ext uri="{FF2B5EF4-FFF2-40B4-BE49-F238E27FC236}">
                <a16:creationId xmlns:a16="http://schemas.microsoft.com/office/drawing/2014/main" id="{0FA0BC7B-2611-BA65-7490-8ED13CAFD22C}"/>
              </a:ext>
            </a:extLst>
          </p:cNvPr>
          <p:cNvPicPr>
            <a:picLocks noChangeAspect="1"/>
          </p:cNvPicPr>
          <p:nvPr/>
        </p:nvPicPr>
        <p:blipFill>
          <a:blip r:embed="rId3"/>
          <a:stretch>
            <a:fillRect/>
          </a:stretch>
        </p:blipFill>
        <p:spPr>
          <a:xfrm>
            <a:off x="8748176" y="1341491"/>
            <a:ext cx="2897040" cy="5149636"/>
          </a:xfrm>
          <a:prstGeom prst="rect">
            <a:avLst/>
          </a:prstGeom>
        </p:spPr>
      </p:pic>
      <p:pic>
        <p:nvPicPr>
          <p:cNvPr id="19" name="Picture 18">
            <a:extLst>
              <a:ext uri="{FF2B5EF4-FFF2-40B4-BE49-F238E27FC236}">
                <a16:creationId xmlns:a16="http://schemas.microsoft.com/office/drawing/2014/main" id="{AFDB3EA8-E8EC-9EF2-A365-303B4D0C399B}"/>
              </a:ext>
            </a:extLst>
          </p:cNvPr>
          <p:cNvPicPr>
            <a:picLocks noChangeAspect="1"/>
          </p:cNvPicPr>
          <p:nvPr/>
        </p:nvPicPr>
        <p:blipFill>
          <a:blip r:embed="rId4"/>
          <a:stretch>
            <a:fillRect/>
          </a:stretch>
        </p:blipFill>
        <p:spPr>
          <a:xfrm>
            <a:off x="4792164" y="2149553"/>
            <a:ext cx="3255350" cy="4341574"/>
          </a:xfrm>
          <a:prstGeom prst="rect">
            <a:avLst/>
          </a:prstGeom>
        </p:spPr>
      </p:pic>
      <p:sp>
        <p:nvSpPr>
          <p:cNvPr id="20" name="TextBox 19">
            <a:extLst>
              <a:ext uri="{FF2B5EF4-FFF2-40B4-BE49-F238E27FC236}">
                <a16:creationId xmlns:a16="http://schemas.microsoft.com/office/drawing/2014/main" id="{5D97C0DB-66A2-9A12-BF80-8BAC96C8E176}"/>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72775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7A067-A029-DEBA-C15D-3F006ABD4774}"/>
              </a:ext>
            </a:extLst>
          </p:cNvPr>
          <p:cNvSpPr>
            <a:spLocks noGrp="1"/>
          </p:cNvSpPr>
          <p:nvPr>
            <p:ph type="title"/>
          </p:nvPr>
        </p:nvSpPr>
        <p:spPr/>
        <p:txBody>
          <a:bodyPr/>
          <a:lstStyle/>
          <a:p>
            <a:endParaRPr lang="en-GE"/>
          </a:p>
        </p:txBody>
      </p:sp>
      <p:sp>
        <p:nvSpPr>
          <p:cNvPr id="3" name="Content Placeholder 2">
            <a:extLst>
              <a:ext uri="{FF2B5EF4-FFF2-40B4-BE49-F238E27FC236}">
                <a16:creationId xmlns:a16="http://schemas.microsoft.com/office/drawing/2014/main" id="{24000CE7-AC81-98B5-9434-86A527C95BF0}"/>
              </a:ext>
            </a:extLst>
          </p:cNvPr>
          <p:cNvSpPr>
            <a:spLocks noGrp="1"/>
          </p:cNvSpPr>
          <p:nvPr>
            <p:ph idx="1"/>
          </p:nvPr>
        </p:nvSpPr>
        <p:spPr/>
        <p:txBody>
          <a:bodyPr/>
          <a:lstStyle/>
          <a:p>
            <a:r>
              <a:rPr lang="en-GB" b="0" i="0" u="none" strike="noStrike" dirty="0">
                <a:solidFill>
                  <a:srgbClr val="313131"/>
                </a:solidFill>
                <a:effectLst/>
                <a:latin typeface="Source Sans Pro" panose="020B0503030403020204" pitchFamily="34" charset="0"/>
              </a:rPr>
              <a:t>It should be possible to open it in any web browser without errors or overlaps and to complete both basic and advanced scenarios. </a:t>
            </a:r>
          </a:p>
          <a:p>
            <a:r>
              <a:rPr lang="en-GB" b="0" i="0" u="none" strike="noStrike" dirty="0">
                <a:solidFill>
                  <a:srgbClr val="313131"/>
                </a:solidFill>
                <a:effectLst/>
                <a:latin typeface="Source Sans Pro" panose="020B0503030403020204" pitchFamily="34" charset="0"/>
              </a:rPr>
              <a:t>The prototype should reflect the actions and their results depending on the basic use case scenario.</a:t>
            </a:r>
          </a:p>
          <a:p>
            <a:r>
              <a:rPr lang="en-GB" dirty="0">
                <a:solidFill>
                  <a:srgbClr val="313131"/>
                </a:solidFill>
                <a:latin typeface="Source Sans Pro" panose="020B0503030403020204" pitchFamily="34" charset="0"/>
              </a:rPr>
              <a:t>Responsive, User-Friendly Design . (Compatible with Desktop, Tablet, Mobile Resolutions) </a:t>
            </a:r>
            <a:endParaRPr lang="en-GE" dirty="0"/>
          </a:p>
        </p:txBody>
      </p:sp>
      <p:pic>
        <p:nvPicPr>
          <p:cNvPr id="5" name="Graphic 4" descr="Tick">
            <a:extLst>
              <a:ext uri="{FF2B5EF4-FFF2-40B4-BE49-F238E27FC236}">
                <a16:creationId xmlns:a16="http://schemas.microsoft.com/office/drawing/2014/main" id="{DB62144A-3D84-8015-0A6A-D4A9EC7D3D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80024" y="2081151"/>
            <a:ext cx="675904" cy="675904"/>
          </a:xfrm>
          <a:prstGeom prst="rect">
            <a:avLst/>
          </a:prstGeom>
        </p:spPr>
      </p:pic>
      <p:pic>
        <p:nvPicPr>
          <p:cNvPr id="6" name="Graphic 5" descr="Tick">
            <a:extLst>
              <a:ext uri="{FF2B5EF4-FFF2-40B4-BE49-F238E27FC236}">
                <a16:creationId xmlns:a16="http://schemas.microsoft.com/office/drawing/2014/main" id="{3C3B540A-FD47-A3D6-D897-06CF546EA3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9843" y="2993572"/>
            <a:ext cx="675904" cy="675904"/>
          </a:xfrm>
          <a:prstGeom prst="rect">
            <a:avLst/>
          </a:prstGeom>
        </p:spPr>
      </p:pic>
      <p:pic>
        <p:nvPicPr>
          <p:cNvPr id="7" name="Graphic 6" descr="Tick">
            <a:extLst>
              <a:ext uri="{FF2B5EF4-FFF2-40B4-BE49-F238E27FC236}">
                <a16:creationId xmlns:a16="http://schemas.microsoft.com/office/drawing/2014/main" id="{2B54E269-4D2D-48C0-4EFE-A9EC099098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9676" y="3918167"/>
            <a:ext cx="675904" cy="675904"/>
          </a:xfrm>
          <a:prstGeom prst="rect">
            <a:avLst/>
          </a:prstGeom>
        </p:spPr>
      </p:pic>
    </p:spTree>
    <p:extLst>
      <p:ext uri="{BB962C8B-B14F-4D97-AF65-F5344CB8AC3E}">
        <p14:creationId xmlns:p14="http://schemas.microsoft.com/office/powerpoint/2010/main" val="139744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0F785-1C43-AF21-A14C-AE6858A0BA53}"/>
              </a:ext>
            </a:extLst>
          </p:cNvPr>
          <p:cNvSpPr>
            <a:spLocks noGrp="1"/>
          </p:cNvSpPr>
          <p:nvPr>
            <p:ph type="title"/>
          </p:nvPr>
        </p:nvSpPr>
        <p:spPr/>
        <p:txBody>
          <a:bodyPr/>
          <a:lstStyle/>
          <a:p>
            <a:r>
              <a:rPr lang="en-GE" dirty="0"/>
              <a:t>Purpose of the application</a:t>
            </a:r>
          </a:p>
        </p:txBody>
      </p:sp>
      <p:sp>
        <p:nvSpPr>
          <p:cNvPr id="3" name="Content Placeholder 2">
            <a:extLst>
              <a:ext uri="{FF2B5EF4-FFF2-40B4-BE49-F238E27FC236}">
                <a16:creationId xmlns:a16="http://schemas.microsoft.com/office/drawing/2014/main" id="{8DA2DF15-7DD7-C608-4CC8-3B0C44BF7A89}"/>
              </a:ext>
            </a:extLst>
          </p:cNvPr>
          <p:cNvSpPr>
            <a:spLocks noGrp="1"/>
          </p:cNvSpPr>
          <p:nvPr>
            <p:ph idx="1"/>
          </p:nvPr>
        </p:nvSpPr>
        <p:spPr/>
        <p:txBody>
          <a:bodyPr/>
          <a:lstStyle/>
          <a:p>
            <a:r>
              <a:rPr lang="en-GB" dirty="0"/>
              <a:t>The purpose of the app is to make it easier for people to help each other by donating household items. The application has users with two roles - Booker and Uploader. Therefore, both users have independent functions such as uploading and reserving an item. The loader loads the item, which is automatically displayed on the booker's page. This makes it possible to contact and receive the item quickly and easily. In many developing countries, such as the Netherlands, items are left on the street for someone else to use. This application will make things easier for both the recipient and the sender.</a:t>
            </a:r>
            <a:endParaRPr lang="en-GE" dirty="0"/>
          </a:p>
        </p:txBody>
      </p:sp>
    </p:spTree>
    <p:extLst>
      <p:ext uri="{BB962C8B-B14F-4D97-AF65-F5344CB8AC3E}">
        <p14:creationId xmlns:p14="http://schemas.microsoft.com/office/powerpoint/2010/main" val="104682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32EEF-CF63-F249-6AA6-B98BBCB2C5AC}"/>
              </a:ext>
            </a:extLst>
          </p:cNvPr>
          <p:cNvSpPr>
            <a:spLocks noGrp="1"/>
          </p:cNvSpPr>
          <p:nvPr>
            <p:ph type="title"/>
          </p:nvPr>
        </p:nvSpPr>
        <p:spPr/>
        <p:txBody>
          <a:bodyPr/>
          <a:lstStyle/>
          <a:p>
            <a:r>
              <a:rPr lang="en-GB" i="0" u="none" strike="noStrike" dirty="0">
                <a:solidFill>
                  <a:srgbClr val="313131"/>
                </a:solidFill>
                <a:effectLst/>
                <a:latin typeface="Source Sans Pro" panose="020B0503030403020204" pitchFamily="34" charset="0"/>
              </a:rPr>
              <a:t>Clarifying the users’ objectives</a:t>
            </a:r>
            <a:endParaRPr lang="en-GE" dirty="0"/>
          </a:p>
        </p:txBody>
      </p:sp>
      <p:sp>
        <p:nvSpPr>
          <p:cNvPr id="3" name="Content Placeholder 2">
            <a:extLst>
              <a:ext uri="{FF2B5EF4-FFF2-40B4-BE49-F238E27FC236}">
                <a16:creationId xmlns:a16="http://schemas.microsoft.com/office/drawing/2014/main" id="{9C9CE2E9-84E6-69DE-2F10-3F0CF5D519FC}"/>
              </a:ext>
            </a:extLst>
          </p:cNvPr>
          <p:cNvSpPr>
            <a:spLocks noGrp="1"/>
          </p:cNvSpPr>
          <p:nvPr>
            <p:ph idx="1"/>
          </p:nvPr>
        </p:nvSpPr>
        <p:spPr/>
        <p:txBody>
          <a:bodyPr>
            <a:normAutofit fontScale="77500" lnSpcReduction="20000"/>
          </a:bodyPr>
          <a:lstStyle/>
          <a:p>
            <a:pPr algn="l"/>
            <a:r>
              <a:rPr lang="en-GB" b="1" i="0" u="none" strike="noStrike" dirty="0">
                <a:solidFill>
                  <a:srgbClr val="000000"/>
                </a:solidFill>
                <a:effectLst/>
              </a:rPr>
              <a:t>Basic Scenario</a:t>
            </a:r>
          </a:p>
          <a:p>
            <a:pPr marL="0" indent="0" algn="l">
              <a:buNone/>
            </a:pPr>
            <a:endParaRPr lang="en-GB" b="1" i="0" u="none" strike="noStrike" dirty="0">
              <a:solidFill>
                <a:srgbClr val="000000"/>
              </a:solidFill>
              <a:effectLst/>
            </a:endParaRPr>
          </a:p>
          <a:p>
            <a:pPr algn="l">
              <a:buFont typeface="+mj-lt"/>
              <a:buAutoNum type="arabicPeriod"/>
            </a:pPr>
            <a:r>
              <a:rPr lang="en-GB" b="1" i="0" u="none" strike="noStrike" dirty="0">
                <a:solidFill>
                  <a:srgbClr val="000000"/>
                </a:solidFill>
                <a:effectLst/>
              </a:rPr>
              <a:t>Registration/Login:</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 user registers and logs into the application. If there are any errors (e.g., password strength or mismatched passwords), the system displays appropriate error messages.</a:t>
            </a:r>
          </a:p>
          <a:p>
            <a:pPr algn="l">
              <a:buFont typeface="+mj-lt"/>
              <a:buAutoNum type="arabicPeriod"/>
            </a:pPr>
            <a:r>
              <a:rPr lang="en-GB" b="1" i="0" u="none" strike="noStrike" dirty="0">
                <a:solidFill>
                  <a:srgbClr val="000000"/>
                </a:solidFill>
                <a:effectLst/>
              </a:rPr>
              <a:t>Choosing Functionality:</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 user chooses between uploading or booking an item from the main interface.</a:t>
            </a:r>
          </a:p>
          <a:p>
            <a:pPr algn="l">
              <a:buFont typeface="+mj-lt"/>
              <a:buAutoNum type="arabicPeriod"/>
            </a:pPr>
            <a:r>
              <a:rPr lang="en-GB" b="1" i="0" u="none" strike="noStrike" dirty="0">
                <a:solidFill>
                  <a:srgbClr val="000000"/>
                </a:solidFill>
                <a:effectLst/>
              </a:rPr>
              <a:t>For Uploaders:</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 user fills out the item information, including uploading photos.</a:t>
            </a:r>
          </a:p>
          <a:p>
            <a:pPr marL="742950" lvl="1" indent="-285750" algn="l">
              <a:buFont typeface="+mj-lt"/>
              <a:buAutoNum type="arabicPeriod"/>
            </a:pPr>
            <a:r>
              <a:rPr lang="en-GB" b="0" i="0" u="none" strike="noStrike" dirty="0">
                <a:solidFill>
                  <a:srgbClr val="000000"/>
                </a:solidFill>
                <a:effectLst/>
              </a:rPr>
              <a:t>The user must upload a photo to proceed; if not, they receive an error message.</a:t>
            </a:r>
          </a:p>
          <a:p>
            <a:pPr algn="l">
              <a:buFont typeface="+mj-lt"/>
              <a:buAutoNum type="arabicPeriod"/>
            </a:pPr>
            <a:r>
              <a:rPr lang="en-GB" b="1" i="0" u="none" strike="noStrike" dirty="0">
                <a:solidFill>
                  <a:srgbClr val="000000"/>
                </a:solidFill>
                <a:effectLst/>
              </a:rPr>
              <a:t>For Bookers:</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 user browses the listed items.</a:t>
            </a:r>
          </a:p>
          <a:p>
            <a:pPr marL="742950" lvl="1" indent="-285750" algn="l">
              <a:buFont typeface="+mj-lt"/>
              <a:buAutoNum type="arabicPeriod"/>
            </a:pPr>
            <a:r>
              <a:rPr lang="en-GB" b="0" i="0" u="none" strike="noStrike" dirty="0">
                <a:solidFill>
                  <a:srgbClr val="000000"/>
                </a:solidFill>
                <a:effectLst/>
              </a:rPr>
              <a:t>They add the desired item to their cart and confirm the booking.</a:t>
            </a:r>
          </a:p>
          <a:p>
            <a:pPr marL="742950" lvl="1" indent="-285750" algn="l">
              <a:buFont typeface="+mj-lt"/>
              <a:buAutoNum type="arabicPeriod"/>
            </a:pPr>
            <a:r>
              <a:rPr lang="en-GB" b="0" i="0" u="none" strike="noStrike" dirty="0">
                <a:solidFill>
                  <a:srgbClr val="000000"/>
                </a:solidFill>
                <a:effectLst/>
              </a:rPr>
              <a:t>They contact the uploader using the provided contact information.</a:t>
            </a:r>
          </a:p>
          <a:p>
            <a:endParaRPr lang="en-GE" dirty="0"/>
          </a:p>
        </p:txBody>
      </p:sp>
    </p:spTree>
    <p:extLst>
      <p:ext uri="{BB962C8B-B14F-4D97-AF65-F5344CB8AC3E}">
        <p14:creationId xmlns:p14="http://schemas.microsoft.com/office/powerpoint/2010/main" val="1982845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CE161-4CBE-FDF5-DBC1-ED2B4E08C335}"/>
              </a:ext>
            </a:extLst>
          </p:cNvPr>
          <p:cNvSpPr>
            <a:spLocks noGrp="1"/>
          </p:cNvSpPr>
          <p:nvPr>
            <p:ph type="title"/>
          </p:nvPr>
        </p:nvSpPr>
        <p:spPr/>
        <p:txBody>
          <a:bodyPr/>
          <a:lstStyle/>
          <a:p>
            <a:r>
              <a:rPr lang="en-GB" i="0" u="none" strike="noStrike" dirty="0">
                <a:solidFill>
                  <a:srgbClr val="313131"/>
                </a:solidFill>
                <a:effectLst/>
                <a:latin typeface="Source Sans Pro" panose="020B0503030403020204" pitchFamily="34" charset="0"/>
              </a:rPr>
              <a:t>Clarifying the users’ objectives</a:t>
            </a:r>
            <a:endParaRPr lang="en-GE" dirty="0"/>
          </a:p>
        </p:txBody>
      </p:sp>
      <p:sp>
        <p:nvSpPr>
          <p:cNvPr id="3" name="Content Placeholder 2">
            <a:extLst>
              <a:ext uri="{FF2B5EF4-FFF2-40B4-BE49-F238E27FC236}">
                <a16:creationId xmlns:a16="http://schemas.microsoft.com/office/drawing/2014/main" id="{EC88CF53-62AB-3976-E966-8E9219ACFFA1}"/>
              </a:ext>
            </a:extLst>
          </p:cNvPr>
          <p:cNvSpPr>
            <a:spLocks noGrp="1"/>
          </p:cNvSpPr>
          <p:nvPr>
            <p:ph idx="1"/>
          </p:nvPr>
        </p:nvSpPr>
        <p:spPr/>
        <p:txBody>
          <a:bodyPr>
            <a:normAutofit fontScale="85000" lnSpcReduction="20000"/>
          </a:bodyPr>
          <a:lstStyle/>
          <a:p>
            <a:pPr algn="l"/>
            <a:r>
              <a:rPr lang="en-GB" b="1" i="0" u="none" strike="noStrike" dirty="0">
                <a:solidFill>
                  <a:srgbClr val="000000"/>
                </a:solidFill>
                <a:effectLst/>
              </a:rPr>
              <a:t>Advanced Scenario</a:t>
            </a:r>
          </a:p>
          <a:p>
            <a:pPr marL="0" indent="0" algn="l">
              <a:buNone/>
            </a:pPr>
            <a:endParaRPr lang="en-GB" b="1" i="0" u="none" strike="noStrike" dirty="0">
              <a:solidFill>
                <a:srgbClr val="000000"/>
              </a:solidFill>
              <a:effectLst/>
            </a:endParaRPr>
          </a:p>
          <a:p>
            <a:pPr algn="l">
              <a:buFont typeface="+mj-lt"/>
              <a:buAutoNum type="arabicPeriod"/>
            </a:pPr>
            <a:r>
              <a:rPr lang="en-GB" b="1" i="0" u="none" strike="noStrike" dirty="0">
                <a:solidFill>
                  <a:srgbClr val="000000"/>
                </a:solidFill>
                <a:effectLst/>
              </a:rPr>
              <a:t>Registration/Login:</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Same as the basic scenario, but with additional validation checks and user guidance.</a:t>
            </a:r>
          </a:p>
          <a:p>
            <a:pPr algn="l">
              <a:buFont typeface="+mj-lt"/>
              <a:buAutoNum type="arabicPeriod"/>
            </a:pPr>
            <a:r>
              <a:rPr lang="en-GB" b="1" i="0" u="none" strike="noStrike" dirty="0">
                <a:solidFill>
                  <a:srgbClr val="000000"/>
                </a:solidFill>
                <a:effectLst/>
              </a:rPr>
              <a:t>Choosing Functionality:</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After logging in, users can seamlessly switch between uploading and booking items based on their role.</a:t>
            </a:r>
          </a:p>
          <a:p>
            <a:pPr algn="l">
              <a:buFont typeface="+mj-lt"/>
              <a:buAutoNum type="arabicPeriod"/>
            </a:pPr>
            <a:r>
              <a:rPr lang="en-GB" b="1" i="0" u="none" strike="noStrike" dirty="0">
                <a:solidFill>
                  <a:srgbClr val="000000"/>
                </a:solidFill>
                <a:effectLst/>
              </a:rPr>
              <a:t>For Uploaders:</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 user uploads multiple items.</a:t>
            </a:r>
          </a:p>
          <a:p>
            <a:pPr marL="742950" lvl="1" indent="-285750" algn="l">
              <a:buFont typeface="+mj-lt"/>
              <a:buAutoNum type="arabicPeriod"/>
            </a:pPr>
            <a:r>
              <a:rPr lang="en-GB" b="0" i="0" u="none" strike="noStrike" dirty="0">
                <a:solidFill>
                  <a:srgbClr val="000000"/>
                </a:solidFill>
                <a:effectLst/>
              </a:rPr>
              <a:t>They receive notifications or feedback if there are issues with their submissions.</a:t>
            </a:r>
          </a:p>
          <a:p>
            <a:pPr algn="l">
              <a:buFont typeface="+mj-lt"/>
              <a:buAutoNum type="arabicPeriod"/>
            </a:pPr>
            <a:r>
              <a:rPr lang="en-GB" b="1" i="0" u="none" strike="noStrike" dirty="0">
                <a:solidFill>
                  <a:srgbClr val="000000"/>
                </a:solidFill>
                <a:effectLst/>
              </a:rPr>
              <a:t>For Bookers:</a:t>
            </a:r>
            <a:endParaRPr lang="en-GB" b="0" i="0" u="none" strike="noStrike" dirty="0">
              <a:solidFill>
                <a:srgbClr val="000000"/>
              </a:solidFill>
              <a:effectLst/>
            </a:endParaRPr>
          </a:p>
          <a:p>
            <a:pPr marL="742950" lvl="1" indent="-285750" algn="l">
              <a:buFont typeface="+mj-lt"/>
              <a:buAutoNum type="arabicPeriod"/>
            </a:pPr>
            <a:r>
              <a:rPr lang="en-GB" b="0" i="0" u="none" strike="noStrike" dirty="0">
                <a:solidFill>
                  <a:srgbClr val="000000"/>
                </a:solidFill>
                <a:effectLst/>
              </a:rPr>
              <a:t>They view detailed item descriptions and may interact with multiple uploaders.</a:t>
            </a:r>
          </a:p>
          <a:p>
            <a:pPr marL="742950" lvl="1" indent="-285750" algn="l">
              <a:buFont typeface="+mj-lt"/>
              <a:buAutoNum type="arabicPeriod"/>
            </a:pPr>
            <a:r>
              <a:rPr lang="en-GB" b="0" i="0" u="none" strike="noStrike" dirty="0">
                <a:solidFill>
                  <a:srgbClr val="000000"/>
                </a:solidFill>
                <a:effectLst/>
              </a:rPr>
              <a:t>The system tracks their bookings and provides status updates.</a:t>
            </a:r>
          </a:p>
          <a:p>
            <a:endParaRPr lang="en-GE" dirty="0"/>
          </a:p>
        </p:txBody>
      </p:sp>
    </p:spTree>
    <p:extLst>
      <p:ext uri="{BB962C8B-B14F-4D97-AF65-F5344CB8AC3E}">
        <p14:creationId xmlns:p14="http://schemas.microsoft.com/office/powerpoint/2010/main" val="268390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5" name="Content Placeholder 4">
            <a:extLst>
              <a:ext uri="{FF2B5EF4-FFF2-40B4-BE49-F238E27FC236}">
                <a16:creationId xmlns:a16="http://schemas.microsoft.com/office/drawing/2014/main" id="{856C61F2-654E-7D06-40B2-D8AB9E517BBE}"/>
              </a:ext>
            </a:extLst>
          </p:cNvPr>
          <p:cNvPicPr>
            <a:picLocks noGrp="1" noChangeAspect="1"/>
          </p:cNvPicPr>
          <p:nvPr>
            <p:ph idx="1"/>
          </p:nvPr>
        </p:nvPicPr>
        <p:blipFill>
          <a:blip r:embed="rId2"/>
          <a:stretch>
            <a:fillRect/>
          </a:stretch>
        </p:blipFill>
        <p:spPr>
          <a:xfrm>
            <a:off x="149676" y="3228812"/>
            <a:ext cx="5569900" cy="3264063"/>
          </a:xfrm>
        </p:spPr>
      </p:pic>
      <p:pic>
        <p:nvPicPr>
          <p:cNvPr id="7" name="Picture 6">
            <a:extLst>
              <a:ext uri="{FF2B5EF4-FFF2-40B4-BE49-F238E27FC236}">
                <a16:creationId xmlns:a16="http://schemas.microsoft.com/office/drawing/2014/main" id="{F51795AB-2C32-0C47-4F56-5139E335AE33}"/>
              </a:ext>
            </a:extLst>
          </p:cNvPr>
          <p:cNvPicPr>
            <a:picLocks noChangeAspect="1"/>
          </p:cNvPicPr>
          <p:nvPr/>
        </p:nvPicPr>
        <p:blipFill>
          <a:blip r:embed="rId3"/>
          <a:stretch>
            <a:fillRect/>
          </a:stretch>
        </p:blipFill>
        <p:spPr>
          <a:xfrm>
            <a:off x="5887504" y="1729887"/>
            <a:ext cx="3672665" cy="4762988"/>
          </a:xfrm>
          <a:prstGeom prst="rect">
            <a:avLst/>
          </a:prstGeom>
        </p:spPr>
      </p:pic>
      <p:pic>
        <p:nvPicPr>
          <p:cNvPr id="9" name="Picture 8">
            <a:extLst>
              <a:ext uri="{FF2B5EF4-FFF2-40B4-BE49-F238E27FC236}">
                <a16:creationId xmlns:a16="http://schemas.microsoft.com/office/drawing/2014/main" id="{410BB6BF-E97F-9CFD-F34C-36D3EACE8775}"/>
              </a:ext>
            </a:extLst>
          </p:cNvPr>
          <p:cNvPicPr>
            <a:picLocks noChangeAspect="1"/>
          </p:cNvPicPr>
          <p:nvPr/>
        </p:nvPicPr>
        <p:blipFill>
          <a:blip r:embed="rId4"/>
          <a:stretch>
            <a:fillRect/>
          </a:stretch>
        </p:blipFill>
        <p:spPr>
          <a:xfrm>
            <a:off x="9995942" y="16924"/>
            <a:ext cx="1949874" cy="6475951"/>
          </a:xfrm>
          <a:prstGeom prst="rect">
            <a:avLst/>
          </a:prstGeom>
        </p:spPr>
      </p:pic>
      <p:sp>
        <p:nvSpPr>
          <p:cNvPr id="10" name="TextBox 9">
            <a:extLst>
              <a:ext uri="{FF2B5EF4-FFF2-40B4-BE49-F238E27FC236}">
                <a16:creationId xmlns:a16="http://schemas.microsoft.com/office/drawing/2014/main" id="{DC523EBC-7AE8-AEAC-2419-238D2144677A}"/>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202657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15" name="Content Placeholder 14">
            <a:extLst>
              <a:ext uri="{FF2B5EF4-FFF2-40B4-BE49-F238E27FC236}">
                <a16:creationId xmlns:a16="http://schemas.microsoft.com/office/drawing/2014/main" id="{435A5E26-EFE2-4B67-6348-FBF32BECCA0A}"/>
              </a:ext>
            </a:extLst>
          </p:cNvPr>
          <p:cNvPicPr>
            <a:picLocks noGrp="1" noChangeAspect="1"/>
          </p:cNvPicPr>
          <p:nvPr>
            <p:ph idx="1"/>
          </p:nvPr>
        </p:nvPicPr>
        <p:blipFill>
          <a:blip r:embed="rId2"/>
          <a:stretch>
            <a:fillRect/>
          </a:stretch>
        </p:blipFill>
        <p:spPr>
          <a:xfrm>
            <a:off x="87485" y="4021014"/>
            <a:ext cx="4824483" cy="2617421"/>
          </a:xfrm>
        </p:spPr>
      </p:pic>
      <p:pic>
        <p:nvPicPr>
          <p:cNvPr id="19" name="Picture 18">
            <a:extLst>
              <a:ext uri="{FF2B5EF4-FFF2-40B4-BE49-F238E27FC236}">
                <a16:creationId xmlns:a16="http://schemas.microsoft.com/office/drawing/2014/main" id="{F9689E0E-E69E-2AFC-FD12-732D184183DE}"/>
              </a:ext>
            </a:extLst>
          </p:cNvPr>
          <p:cNvPicPr>
            <a:picLocks noChangeAspect="1"/>
          </p:cNvPicPr>
          <p:nvPr/>
        </p:nvPicPr>
        <p:blipFill>
          <a:blip r:embed="rId3"/>
          <a:stretch>
            <a:fillRect/>
          </a:stretch>
        </p:blipFill>
        <p:spPr>
          <a:xfrm>
            <a:off x="5154338" y="1562097"/>
            <a:ext cx="3798590" cy="5066079"/>
          </a:xfrm>
          <a:prstGeom prst="rect">
            <a:avLst/>
          </a:prstGeom>
        </p:spPr>
      </p:pic>
      <p:pic>
        <p:nvPicPr>
          <p:cNvPr id="21" name="Picture 20">
            <a:extLst>
              <a:ext uri="{FF2B5EF4-FFF2-40B4-BE49-F238E27FC236}">
                <a16:creationId xmlns:a16="http://schemas.microsoft.com/office/drawing/2014/main" id="{65A2BAB2-8A68-7CBA-021F-41CF45B11780}"/>
              </a:ext>
            </a:extLst>
          </p:cNvPr>
          <p:cNvPicPr>
            <a:picLocks noChangeAspect="1"/>
          </p:cNvPicPr>
          <p:nvPr/>
        </p:nvPicPr>
        <p:blipFill>
          <a:blip r:embed="rId4"/>
          <a:stretch>
            <a:fillRect/>
          </a:stretch>
        </p:blipFill>
        <p:spPr>
          <a:xfrm>
            <a:off x="9504350" y="297714"/>
            <a:ext cx="2400872" cy="6330462"/>
          </a:xfrm>
          <a:prstGeom prst="rect">
            <a:avLst/>
          </a:prstGeom>
        </p:spPr>
      </p:pic>
      <p:sp>
        <p:nvSpPr>
          <p:cNvPr id="27" name="TextBox 26">
            <a:extLst>
              <a:ext uri="{FF2B5EF4-FFF2-40B4-BE49-F238E27FC236}">
                <a16:creationId xmlns:a16="http://schemas.microsoft.com/office/drawing/2014/main" id="{EFBCA2E6-FFB6-6326-24C2-3F2466DB31A2}"/>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360037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8" name="Content Placeholder 7">
            <a:extLst>
              <a:ext uri="{FF2B5EF4-FFF2-40B4-BE49-F238E27FC236}">
                <a16:creationId xmlns:a16="http://schemas.microsoft.com/office/drawing/2014/main" id="{AF6F3FF2-05DD-618F-8DE8-B17DD5B6FCE8}"/>
              </a:ext>
            </a:extLst>
          </p:cNvPr>
          <p:cNvPicPr>
            <a:picLocks noGrp="1" noChangeAspect="1"/>
          </p:cNvPicPr>
          <p:nvPr>
            <p:ph idx="1"/>
          </p:nvPr>
        </p:nvPicPr>
        <p:blipFill>
          <a:blip r:embed="rId2"/>
          <a:stretch>
            <a:fillRect/>
          </a:stretch>
        </p:blipFill>
        <p:spPr>
          <a:xfrm>
            <a:off x="92788" y="4103648"/>
            <a:ext cx="5058261" cy="2515375"/>
          </a:xfrm>
        </p:spPr>
      </p:pic>
      <p:pic>
        <p:nvPicPr>
          <p:cNvPr id="13" name="Picture 12">
            <a:extLst>
              <a:ext uri="{FF2B5EF4-FFF2-40B4-BE49-F238E27FC236}">
                <a16:creationId xmlns:a16="http://schemas.microsoft.com/office/drawing/2014/main" id="{955D93BC-420F-BA3E-EF5C-88CD39F72528}"/>
              </a:ext>
            </a:extLst>
          </p:cNvPr>
          <p:cNvPicPr>
            <a:picLocks noChangeAspect="1"/>
          </p:cNvPicPr>
          <p:nvPr/>
        </p:nvPicPr>
        <p:blipFill>
          <a:blip r:embed="rId3"/>
          <a:stretch>
            <a:fillRect/>
          </a:stretch>
        </p:blipFill>
        <p:spPr>
          <a:xfrm>
            <a:off x="5432059" y="1687033"/>
            <a:ext cx="3700789" cy="4935645"/>
          </a:xfrm>
          <a:prstGeom prst="rect">
            <a:avLst/>
          </a:prstGeom>
        </p:spPr>
      </p:pic>
      <p:pic>
        <p:nvPicPr>
          <p:cNvPr id="15" name="Picture 14">
            <a:extLst>
              <a:ext uri="{FF2B5EF4-FFF2-40B4-BE49-F238E27FC236}">
                <a16:creationId xmlns:a16="http://schemas.microsoft.com/office/drawing/2014/main" id="{5FBFF1F7-8CC1-58C3-E093-D30BCDBC0B8B}"/>
              </a:ext>
            </a:extLst>
          </p:cNvPr>
          <p:cNvPicPr>
            <a:picLocks noChangeAspect="1"/>
          </p:cNvPicPr>
          <p:nvPr/>
        </p:nvPicPr>
        <p:blipFill>
          <a:blip r:embed="rId4"/>
          <a:stretch>
            <a:fillRect/>
          </a:stretch>
        </p:blipFill>
        <p:spPr>
          <a:xfrm>
            <a:off x="9413858" y="479713"/>
            <a:ext cx="2328376" cy="6139310"/>
          </a:xfrm>
          <a:prstGeom prst="rect">
            <a:avLst/>
          </a:prstGeom>
        </p:spPr>
      </p:pic>
      <p:sp>
        <p:nvSpPr>
          <p:cNvPr id="16" name="TextBox 15">
            <a:extLst>
              <a:ext uri="{FF2B5EF4-FFF2-40B4-BE49-F238E27FC236}">
                <a16:creationId xmlns:a16="http://schemas.microsoft.com/office/drawing/2014/main" id="{A1859069-4714-638D-BAE9-31039882F2B9}"/>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238451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8" name="Content Placeholder 7">
            <a:extLst>
              <a:ext uri="{FF2B5EF4-FFF2-40B4-BE49-F238E27FC236}">
                <a16:creationId xmlns:a16="http://schemas.microsoft.com/office/drawing/2014/main" id="{939D04E4-EB85-C8F5-3288-35C6F24AAB2D}"/>
              </a:ext>
            </a:extLst>
          </p:cNvPr>
          <p:cNvPicPr>
            <a:picLocks noGrp="1" noChangeAspect="1"/>
          </p:cNvPicPr>
          <p:nvPr>
            <p:ph idx="1"/>
          </p:nvPr>
        </p:nvPicPr>
        <p:blipFill>
          <a:blip r:embed="rId2"/>
          <a:stretch>
            <a:fillRect/>
          </a:stretch>
        </p:blipFill>
        <p:spPr>
          <a:xfrm>
            <a:off x="354189" y="3196709"/>
            <a:ext cx="4005938" cy="3184471"/>
          </a:xfrm>
        </p:spPr>
      </p:pic>
      <p:pic>
        <p:nvPicPr>
          <p:cNvPr id="11" name="Picture 10">
            <a:extLst>
              <a:ext uri="{FF2B5EF4-FFF2-40B4-BE49-F238E27FC236}">
                <a16:creationId xmlns:a16="http://schemas.microsoft.com/office/drawing/2014/main" id="{107DA512-A9AF-1960-BDEA-9D9FFC5556BD}"/>
              </a:ext>
            </a:extLst>
          </p:cNvPr>
          <p:cNvPicPr>
            <a:picLocks noChangeAspect="1"/>
          </p:cNvPicPr>
          <p:nvPr/>
        </p:nvPicPr>
        <p:blipFill>
          <a:blip r:embed="rId3"/>
          <a:stretch>
            <a:fillRect/>
          </a:stretch>
        </p:blipFill>
        <p:spPr>
          <a:xfrm>
            <a:off x="9665103" y="1419670"/>
            <a:ext cx="691232" cy="4961510"/>
          </a:xfrm>
          <a:prstGeom prst="rect">
            <a:avLst/>
          </a:prstGeom>
        </p:spPr>
      </p:pic>
      <p:pic>
        <p:nvPicPr>
          <p:cNvPr id="13" name="Picture 12">
            <a:extLst>
              <a:ext uri="{FF2B5EF4-FFF2-40B4-BE49-F238E27FC236}">
                <a16:creationId xmlns:a16="http://schemas.microsoft.com/office/drawing/2014/main" id="{68F1EBBE-D0D0-09F1-34B0-3A5ECB9B77F7}"/>
              </a:ext>
            </a:extLst>
          </p:cNvPr>
          <p:cNvPicPr>
            <a:picLocks noChangeAspect="1"/>
          </p:cNvPicPr>
          <p:nvPr/>
        </p:nvPicPr>
        <p:blipFill>
          <a:blip r:embed="rId4"/>
          <a:stretch>
            <a:fillRect/>
          </a:stretch>
        </p:blipFill>
        <p:spPr>
          <a:xfrm>
            <a:off x="5807680" y="1555180"/>
            <a:ext cx="2160113" cy="4961509"/>
          </a:xfrm>
          <a:prstGeom prst="rect">
            <a:avLst/>
          </a:prstGeom>
        </p:spPr>
      </p:pic>
      <p:sp>
        <p:nvSpPr>
          <p:cNvPr id="14" name="TextBox 13">
            <a:extLst>
              <a:ext uri="{FF2B5EF4-FFF2-40B4-BE49-F238E27FC236}">
                <a16:creationId xmlns:a16="http://schemas.microsoft.com/office/drawing/2014/main" id="{520411D0-248D-6CF7-56AA-5BA50A7D4BBC}"/>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1985133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9F5B-FC58-9258-343E-9C531DE9C810}"/>
              </a:ext>
            </a:extLst>
          </p:cNvPr>
          <p:cNvSpPr>
            <a:spLocks noGrp="1"/>
          </p:cNvSpPr>
          <p:nvPr>
            <p:ph type="title"/>
          </p:nvPr>
        </p:nvSpPr>
        <p:spPr/>
        <p:txBody>
          <a:bodyPr/>
          <a:lstStyle/>
          <a:p>
            <a:r>
              <a:rPr lang="en-GB" i="0" u="none" strike="noStrike" dirty="0">
                <a:solidFill>
                  <a:srgbClr val="474747"/>
                </a:solidFill>
                <a:effectLst/>
                <a:latin typeface="Source Sans Pro" panose="020B0503030403020204" pitchFamily="34" charset="0"/>
              </a:rPr>
              <a:t>Capstone Project Interface Design</a:t>
            </a:r>
            <a:endParaRPr lang="en-GE" dirty="0"/>
          </a:p>
        </p:txBody>
      </p:sp>
      <p:pic>
        <p:nvPicPr>
          <p:cNvPr id="8" name="Content Placeholder 7">
            <a:extLst>
              <a:ext uri="{FF2B5EF4-FFF2-40B4-BE49-F238E27FC236}">
                <a16:creationId xmlns:a16="http://schemas.microsoft.com/office/drawing/2014/main" id="{09308B32-8B59-A16C-A7EE-42C269C965BC}"/>
              </a:ext>
            </a:extLst>
          </p:cNvPr>
          <p:cNvPicPr>
            <a:picLocks noGrp="1" noChangeAspect="1"/>
          </p:cNvPicPr>
          <p:nvPr>
            <p:ph idx="1"/>
          </p:nvPr>
        </p:nvPicPr>
        <p:blipFill>
          <a:blip r:embed="rId2"/>
          <a:stretch>
            <a:fillRect/>
          </a:stretch>
        </p:blipFill>
        <p:spPr>
          <a:xfrm>
            <a:off x="642125" y="3116614"/>
            <a:ext cx="3582698" cy="3543510"/>
          </a:xfrm>
        </p:spPr>
      </p:pic>
      <p:pic>
        <p:nvPicPr>
          <p:cNvPr id="11" name="Picture 10">
            <a:extLst>
              <a:ext uri="{FF2B5EF4-FFF2-40B4-BE49-F238E27FC236}">
                <a16:creationId xmlns:a16="http://schemas.microsoft.com/office/drawing/2014/main" id="{3383E123-C06A-6FF4-E6F1-A7A8DB0C3FC8}"/>
              </a:ext>
            </a:extLst>
          </p:cNvPr>
          <p:cNvPicPr>
            <a:picLocks noChangeAspect="1"/>
          </p:cNvPicPr>
          <p:nvPr/>
        </p:nvPicPr>
        <p:blipFill>
          <a:blip r:embed="rId3"/>
          <a:stretch>
            <a:fillRect/>
          </a:stretch>
        </p:blipFill>
        <p:spPr>
          <a:xfrm>
            <a:off x="5169879" y="1401762"/>
            <a:ext cx="2958206" cy="5258362"/>
          </a:xfrm>
          <a:prstGeom prst="rect">
            <a:avLst/>
          </a:prstGeom>
        </p:spPr>
      </p:pic>
      <p:pic>
        <p:nvPicPr>
          <p:cNvPr id="15" name="Picture 14">
            <a:extLst>
              <a:ext uri="{FF2B5EF4-FFF2-40B4-BE49-F238E27FC236}">
                <a16:creationId xmlns:a16="http://schemas.microsoft.com/office/drawing/2014/main" id="{AB2F21FA-D2C5-0C04-6D1F-E28E2C496BAB}"/>
              </a:ext>
            </a:extLst>
          </p:cNvPr>
          <p:cNvPicPr>
            <a:picLocks noChangeAspect="1"/>
          </p:cNvPicPr>
          <p:nvPr/>
        </p:nvPicPr>
        <p:blipFill>
          <a:blip r:embed="rId4"/>
          <a:stretch>
            <a:fillRect/>
          </a:stretch>
        </p:blipFill>
        <p:spPr>
          <a:xfrm>
            <a:off x="9429809" y="1070072"/>
            <a:ext cx="2120066" cy="5590052"/>
          </a:xfrm>
          <a:prstGeom prst="rect">
            <a:avLst/>
          </a:prstGeom>
        </p:spPr>
      </p:pic>
      <p:sp>
        <p:nvSpPr>
          <p:cNvPr id="16" name="TextBox 15">
            <a:extLst>
              <a:ext uri="{FF2B5EF4-FFF2-40B4-BE49-F238E27FC236}">
                <a16:creationId xmlns:a16="http://schemas.microsoft.com/office/drawing/2014/main" id="{2C1850F0-73CA-A780-C77D-E457797FDA91}"/>
              </a:ext>
            </a:extLst>
          </p:cNvPr>
          <p:cNvSpPr txBox="1"/>
          <p:nvPr/>
        </p:nvSpPr>
        <p:spPr>
          <a:xfrm>
            <a:off x="838200" y="1674902"/>
            <a:ext cx="3728852" cy="646331"/>
          </a:xfrm>
          <a:prstGeom prst="rect">
            <a:avLst/>
          </a:prstGeom>
          <a:noFill/>
        </p:spPr>
        <p:txBody>
          <a:bodyPr wrap="square" rtlCol="0">
            <a:spAutoFit/>
          </a:bodyPr>
          <a:lstStyle/>
          <a:p>
            <a:r>
              <a:rPr lang="en-GB" dirty="0">
                <a:solidFill>
                  <a:srgbClr val="313131"/>
                </a:solidFill>
                <a:latin typeface="Source Sans Pro" panose="020B0503030403020204" pitchFamily="34" charset="0"/>
              </a:rPr>
              <a:t>Compatible with Desktop, Tablet, Mobile Resolutions.</a:t>
            </a:r>
            <a:endParaRPr lang="en-GE" dirty="0"/>
          </a:p>
        </p:txBody>
      </p:sp>
    </p:spTree>
    <p:extLst>
      <p:ext uri="{BB962C8B-B14F-4D97-AF65-F5344CB8AC3E}">
        <p14:creationId xmlns:p14="http://schemas.microsoft.com/office/powerpoint/2010/main" val="4220490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516</Words>
  <Application>Microsoft Macintosh PowerPoint</Application>
  <PresentationFormat>Widescreen</PresentationFormat>
  <Paragraphs>50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Source Sans Pro</vt:lpstr>
      <vt:lpstr>Office Theme</vt:lpstr>
      <vt:lpstr>TakeItFree</vt:lpstr>
      <vt:lpstr>Purpose of the application</vt:lpstr>
      <vt:lpstr>Clarifying the users’ objectives</vt:lpstr>
      <vt:lpstr>Clarifying the users’ objectives</vt:lpstr>
      <vt:lpstr>Capstone Project Interface Design</vt:lpstr>
      <vt:lpstr>Capstone Project Interface Design</vt:lpstr>
      <vt:lpstr>Capstone Project Interface Design</vt:lpstr>
      <vt:lpstr>Capstone Project Interface Design</vt:lpstr>
      <vt:lpstr>Capstone Project Interface Design</vt:lpstr>
      <vt:lpstr>Capstone Project Interface Design</vt:lpstr>
      <vt:lpstr>Capstone Project Interface Design</vt:lpstr>
      <vt:lpstr>Capstone Project Interface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TakeItFree</dc:title>
  <dc:creator>Microsoft Office User</dc:creator>
  <cp:lastModifiedBy>Microsoft Office User</cp:lastModifiedBy>
  <cp:revision>1</cp:revision>
  <dcterms:created xsi:type="dcterms:W3CDTF">2024-09-02T22:48:00Z</dcterms:created>
  <dcterms:modified xsi:type="dcterms:W3CDTF">2024-09-02T23:44:39Z</dcterms:modified>
</cp:coreProperties>
</file>